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embeddedFontLst>
    <p:embeddedFont>
      <p:font typeface="Lato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ato-bold.fntdata"/><Relationship Id="rId11" Type="http://schemas.openxmlformats.org/officeDocument/2006/relationships/slide" Target="slides/slide6.xml"/><Relationship Id="rId22" Type="http://schemas.openxmlformats.org/officeDocument/2006/relationships/font" Target="fonts/Lato-boldItalic.fntdata"/><Relationship Id="rId10" Type="http://schemas.openxmlformats.org/officeDocument/2006/relationships/slide" Target="slides/slide5.xml"/><Relationship Id="rId21" Type="http://schemas.openxmlformats.org/officeDocument/2006/relationships/font" Target="fonts/Lato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Lato-regular.fntdata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cb5586f7fd_0_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cb5586f7fd_0_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cb5586f7fd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cb5586f7fd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cb5586f7fd_0_1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cb5586f7fd_0_1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cb5586f7fd_0_16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cb5586f7fd_0_16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cb5586f7fd_0_16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cb5586f7fd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cb5586f7f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cb5586f7fd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cb5586f7fd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cb5586f7fd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cb5586f7fd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cb5586f7fd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cb5586f7fd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cb5586f7fd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cb5586f7fd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cb5586f7fd_0_1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cb5586f7fd_0_1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cb5586f7fd_0_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cb5586f7fd_0_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cb5586f7fd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cb5586f7fd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itle">
  <p:cSld name="TITL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/>
          <p:nvPr/>
        </p:nvSpPr>
        <p:spPr>
          <a:xfrm>
            <a:off x="0" y="571499"/>
            <a:ext cx="6856200" cy="400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6952697" y="571499"/>
            <a:ext cx="2193900" cy="4000500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 txBox="1"/>
          <p:nvPr>
            <p:ph type="ctrTitle"/>
          </p:nvPr>
        </p:nvSpPr>
        <p:spPr>
          <a:xfrm>
            <a:off x="802386" y="973836"/>
            <a:ext cx="5486400" cy="24414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400"/>
              <a:buFont typeface="Calibri"/>
              <a:buNone/>
              <a:defRPr sz="44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825011" y="3415284"/>
            <a:ext cx="5486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700"/>
              <a:buNone/>
              <a:defRPr sz="1700" cap="none">
                <a:solidFill>
                  <a:srgbClr val="FEE8C8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500"/>
              <a:buNone/>
              <a:defRPr sz="1500"/>
            </a:lvl9pPr>
          </a:lstStyle>
          <a:p/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5011" y="4693833"/>
            <a:ext cx="1383271" cy="325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 type="blank">
  <p:cSld name="BLANK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/>
          <p:nvPr>
            <p:ph idx="12" type="sldNum"/>
          </p:nvPr>
        </p:nvSpPr>
        <p:spPr>
          <a:xfrm>
            <a:off x="196849" y="4767263"/>
            <a:ext cx="1148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66" name="Google Shape;66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90975" y="4767262"/>
            <a:ext cx="1165062" cy="273844"/>
          </a:xfrm>
          <a:prstGeom prst="rect">
            <a:avLst/>
          </a:prstGeom>
          <a:noFill/>
          <a:ln>
            <a:noFill/>
          </a:ln>
        </p:spPr>
      </p:pic>
      <p:sp>
        <p:nvSpPr>
          <p:cNvPr id="67" name="Google Shape;67;p11"/>
          <p:cNvSpPr txBox="1"/>
          <p:nvPr/>
        </p:nvSpPr>
        <p:spPr>
          <a:xfrm>
            <a:off x="2900813" y="4804613"/>
            <a:ext cx="3342300" cy="19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@ 2020 Percona</a:t>
            </a:r>
            <a:endParaRPr sz="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/>
          <p:nvPr>
            <p:ph type="title"/>
          </p:nvPr>
        </p:nvSpPr>
        <p:spPr>
          <a:xfrm>
            <a:off x="189689" y="842878"/>
            <a:ext cx="2210700" cy="34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" type="body"/>
          </p:nvPr>
        </p:nvSpPr>
        <p:spPr>
          <a:xfrm>
            <a:off x="2901951" y="648081"/>
            <a:ext cx="5486400" cy="384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  <a:defRPr b="1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196849" y="4767263"/>
            <a:ext cx="1148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losing" showMasterSp="0">
  <p:cSld name="Closing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571499"/>
            <a:ext cx="9144000" cy="400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4"/>
          <p:cNvSpPr txBox="1"/>
          <p:nvPr>
            <p:ph idx="1" type="subTitle"/>
          </p:nvPr>
        </p:nvSpPr>
        <p:spPr>
          <a:xfrm>
            <a:off x="847212" y="973836"/>
            <a:ext cx="7449600" cy="312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ctr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lt1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00"/>
              <a:buNone/>
              <a:defRPr sz="1700"/>
            </a:lvl2pPr>
            <a:lvl3pPr lvl="2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700"/>
              <a:buNone/>
              <a:defRPr sz="1700"/>
            </a:lvl3pPr>
            <a:lvl4pPr lvl="3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500"/>
              <a:buNone/>
              <a:defRPr sz="1500"/>
            </a:lvl9pPr>
          </a:lstStyle>
          <a:p/>
        </p:txBody>
      </p:sp>
      <p:pic>
        <p:nvPicPr>
          <p:cNvPr id="26" name="Google Shape;26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880365" y="4693833"/>
            <a:ext cx="1383271" cy="32513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and Content with attribution">
  <p:cSld name="1_Title and Content with attribution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idx="1" type="body"/>
          </p:nvPr>
        </p:nvSpPr>
        <p:spPr>
          <a:xfrm>
            <a:off x="2901951" y="1650569"/>
            <a:ext cx="2666400" cy="26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8575">
            <a:noAutofit/>
          </a:bodyPr>
          <a:lstStyle>
            <a:lvl1pPr indent="-228600" lvl="0" marL="45720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  <a:defRPr b="1" sz="1500" u="none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857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900"/>
              <a:buChar char="●"/>
              <a:defRPr sz="900"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5739848" y="1650569"/>
            <a:ext cx="2666400" cy="264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68575">
            <a:noAutofit/>
          </a:bodyPr>
          <a:lstStyle>
            <a:lvl1pPr indent="-228600" lvl="0" marL="457200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  <a:defRPr b="1" sz="1500">
                <a:solidFill>
                  <a:srgbClr val="595959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type="title"/>
          </p:nvPr>
        </p:nvSpPr>
        <p:spPr>
          <a:xfrm>
            <a:off x="189689" y="842878"/>
            <a:ext cx="2210700" cy="34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196849" y="4767263"/>
            <a:ext cx="1148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cxnSp>
        <p:nvCxnSpPr>
          <p:cNvPr id="32" name="Google Shape;32;p5"/>
          <p:cNvCxnSpPr/>
          <p:nvPr/>
        </p:nvCxnSpPr>
        <p:spPr>
          <a:xfrm>
            <a:off x="5650396" y="1650569"/>
            <a:ext cx="0" cy="26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 with Side Bar">
  <p:cSld name="Title and Content with Side Ba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/>
          <p:nvPr/>
        </p:nvSpPr>
        <p:spPr>
          <a:xfrm>
            <a:off x="6887818" y="467315"/>
            <a:ext cx="2191200" cy="41046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6"/>
          <p:cNvSpPr/>
          <p:nvPr/>
        </p:nvSpPr>
        <p:spPr>
          <a:xfrm>
            <a:off x="6952697" y="571499"/>
            <a:ext cx="2191200" cy="400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6"/>
          <p:cNvSpPr txBox="1"/>
          <p:nvPr>
            <p:ph type="title"/>
          </p:nvPr>
        </p:nvSpPr>
        <p:spPr>
          <a:xfrm>
            <a:off x="189689" y="842878"/>
            <a:ext cx="2210700" cy="34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" type="body"/>
          </p:nvPr>
        </p:nvSpPr>
        <p:spPr>
          <a:xfrm>
            <a:off x="2901951" y="648081"/>
            <a:ext cx="3985800" cy="384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  <a:defRPr b="1">
                <a:solidFill>
                  <a:srgbClr val="595959"/>
                </a:solidFill>
              </a:defRPr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196849" y="4767263"/>
            <a:ext cx="1148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39" name="Google Shape;39;p6"/>
          <p:cNvSpPr txBox="1"/>
          <p:nvPr/>
        </p:nvSpPr>
        <p:spPr>
          <a:xfrm>
            <a:off x="7031916" y="769538"/>
            <a:ext cx="2032800" cy="37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 2">
  <p:cSld name="Section Head 2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189689" y="842878"/>
            <a:ext cx="2210700" cy="34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2901951" y="648081"/>
            <a:ext cx="5486400" cy="384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2400"/>
              <a:buNone/>
              <a:defRPr sz="24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2" type="sldNum"/>
          </p:nvPr>
        </p:nvSpPr>
        <p:spPr>
          <a:xfrm>
            <a:off x="196849" y="4767263"/>
            <a:ext cx="1148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8"/>
          <p:cNvSpPr txBox="1"/>
          <p:nvPr>
            <p:ph type="title"/>
          </p:nvPr>
        </p:nvSpPr>
        <p:spPr>
          <a:xfrm>
            <a:off x="189689" y="842878"/>
            <a:ext cx="2210700" cy="34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6" name="Google Shape;46;p8"/>
          <p:cNvSpPr txBox="1"/>
          <p:nvPr>
            <p:ph idx="1" type="body"/>
          </p:nvPr>
        </p:nvSpPr>
        <p:spPr>
          <a:xfrm>
            <a:off x="2900934" y="651510"/>
            <a:ext cx="2606100" cy="384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47" name="Google Shape;47;p8"/>
          <p:cNvSpPr txBox="1"/>
          <p:nvPr>
            <p:ph idx="2" type="body"/>
          </p:nvPr>
        </p:nvSpPr>
        <p:spPr>
          <a:xfrm>
            <a:off x="5863590" y="651510"/>
            <a:ext cx="2606100" cy="384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196849" y="4767263"/>
            <a:ext cx="1148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189689" y="842878"/>
            <a:ext cx="2210700" cy="34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1" name="Google Shape;51;p9"/>
          <p:cNvSpPr txBox="1"/>
          <p:nvPr>
            <p:ph idx="1" type="body"/>
          </p:nvPr>
        </p:nvSpPr>
        <p:spPr>
          <a:xfrm>
            <a:off x="2900934" y="1448202"/>
            <a:ext cx="2606100" cy="301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52" name="Google Shape;52;p9"/>
          <p:cNvSpPr txBox="1"/>
          <p:nvPr>
            <p:ph idx="2" type="body"/>
          </p:nvPr>
        </p:nvSpPr>
        <p:spPr>
          <a:xfrm>
            <a:off x="5863847" y="1448202"/>
            <a:ext cx="2606100" cy="301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  <a:defRPr sz="1500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 sz="1400"/>
            </a:lvl2pPr>
            <a:lvl3pPr indent="-3048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Char char="●"/>
              <a:defRPr sz="1200"/>
            </a:lvl3pPr>
            <a:lvl4pPr indent="-29845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5pPr>
            <a:lvl6pPr indent="-29845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6pPr>
            <a:lvl7pPr indent="-29845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100"/>
              <a:buChar char="●"/>
              <a:defRPr sz="1100"/>
            </a:lvl8pPr>
            <a:lvl9pPr indent="-29845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100"/>
              <a:buChar char="●"/>
              <a:defRPr sz="1100"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196849" y="4767263"/>
            <a:ext cx="1148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54" name="Google Shape;54;p9"/>
          <p:cNvSpPr txBox="1"/>
          <p:nvPr>
            <p:ph idx="3" type="subTitle"/>
          </p:nvPr>
        </p:nvSpPr>
        <p:spPr>
          <a:xfrm>
            <a:off x="2899519" y="757781"/>
            <a:ext cx="2606100" cy="6099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>
              <a:spcBef>
                <a:spcPts val="90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9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9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9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9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9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9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9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900"/>
              </a:spcBef>
              <a:spcAft>
                <a:spcPts val="0"/>
              </a:spcAft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4" type="subTitle"/>
          </p:nvPr>
        </p:nvSpPr>
        <p:spPr>
          <a:xfrm>
            <a:off x="5863894" y="757781"/>
            <a:ext cx="2606100" cy="6099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>
            <a:lvl1pPr lvl="0" rtl="0">
              <a:spcBef>
                <a:spcPts val="900"/>
              </a:spcBef>
              <a:spcAft>
                <a:spcPts val="0"/>
              </a:spcAft>
              <a:buNone/>
              <a:defRPr/>
            </a:lvl1pPr>
            <a:lvl2pPr lvl="1" rtl="0">
              <a:spcBef>
                <a:spcPts val="90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90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90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90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90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90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90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90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 showMasterSp="0">
  <p:cSld name="1_Title Slide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0" y="571499"/>
            <a:ext cx="573600" cy="4000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0"/>
          <p:cNvSpPr/>
          <p:nvPr/>
        </p:nvSpPr>
        <p:spPr>
          <a:xfrm>
            <a:off x="8861898" y="569214"/>
            <a:ext cx="288000" cy="3998100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825011" y="1421476"/>
            <a:ext cx="7563300" cy="306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SzPts val="1500"/>
              <a:buNone/>
              <a:defRPr b="1"/>
            </a:lvl1pPr>
            <a:lvl2pPr indent="-3175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2pPr>
            <a:lvl3pPr indent="-317500" lvl="2" marL="1371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3pPr>
            <a:lvl4pPr indent="-317500" lvl="3" marL="18288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5pPr>
            <a:lvl6pPr indent="-317500" lvl="5" marL="27432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6pPr>
            <a:lvl7pPr indent="-317500" lvl="6" marL="3200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Char char="●"/>
              <a:defRPr/>
            </a:lvl8pPr>
            <a:lvl9pPr indent="-317500" lvl="8" marL="411480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SzPts val="1400"/>
              <a:buChar char="●"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type="title"/>
          </p:nvPr>
        </p:nvSpPr>
        <p:spPr>
          <a:xfrm>
            <a:off x="818776" y="569215"/>
            <a:ext cx="7569600" cy="647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Calibri"/>
              <a:buNone/>
              <a:defRPr>
                <a:solidFill>
                  <a:srgbClr val="595959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pic>
        <p:nvPicPr>
          <p:cNvPr id="61" name="Google Shape;61;p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90975" y="4767262"/>
            <a:ext cx="1165062" cy="273844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196849" y="4767263"/>
            <a:ext cx="1148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3" name="Google Shape;63;p10"/>
          <p:cNvSpPr txBox="1"/>
          <p:nvPr/>
        </p:nvSpPr>
        <p:spPr>
          <a:xfrm>
            <a:off x="2900813" y="4804613"/>
            <a:ext cx="3342300" cy="19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@ 2020 Percona</a:t>
            </a:r>
            <a:endParaRPr sz="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1" y="569214"/>
            <a:ext cx="2582700" cy="39981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" name="Google Shape;7;p1"/>
          <p:cNvSpPr txBox="1"/>
          <p:nvPr>
            <p:ph type="title"/>
          </p:nvPr>
        </p:nvSpPr>
        <p:spPr>
          <a:xfrm>
            <a:off x="189689" y="842878"/>
            <a:ext cx="2210700" cy="345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Calibri"/>
              <a:buNone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/>
        </p:txBody>
      </p:sp>
      <p:sp>
        <p:nvSpPr>
          <p:cNvPr id="8" name="Google Shape;8;p1"/>
          <p:cNvSpPr/>
          <p:nvPr/>
        </p:nvSpPr>
        <p:spPr>
          <a:xfrm>
            <a:off x="8861898" y="569214"/>
            <a:ext cx="288000" cy="3998100"/>
          </a:xfrm>
          <a:prstGeom prst="rect">
            <a:avLst/>
          </a:prstGeom>
          <a:solidFill>
            <a:srgbClr val="C8C8C8">
              <a:alpha val="49803"/>
            </a:srgbClr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" name="Google Shape;9;p1"/>
          <p:cNvSpPr txBox="1"/>
          <p:nvPr>
            <p:ph idx="1" type="body"/>
          </p:nvPr>
        </p:nvSpPr>
        <p:spPr>
          <a:xfrm>
            <a:off x="2901951" y="648081"/>
            <a:ext cx="5486400" cy="384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323850" lvl="0" marL="457200" marR="0" rtl="0" algn="l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Noto Sans Symbols"/>
              <a:buChar char="●"/>
              <a:defRPr b="0" i="0" sz="15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●"/>
              <a:defRPr b="0" i="0" sz="14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●"/>
              <a:defRPr b="0" i="0" sz="12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8450" lvl="3" marL="18288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8450" lvl="4" marL="22860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8450" lvl="5" marL="27432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98450" lvl="6" marL="3200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98450" lvl="7" marL="36576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8450" lvl="8" marL="4114800" marR="0" rtl="0" algn="l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Clr>
                <a:schemeClr val="accent1"/>
              </a:buClr>
              <a:buSzPts val="1100"/>
              <a:buFont typeface="Noto Sans Symbols"/>
              <a:buChar char="●"/>
              <a:defRPr b="0" i="0" sz="1100" u="none" cap="none" strike="noStrik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196849" y="4767263"/>
            <a:ext cx="1148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b="1" i="0" sz="9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7790975" y="4767262"/>
            <a:ext cx="1165062" cy="27384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"/>
          <p:cNvSpPr txBox="1"/>
          <p:nvPr/>
        </p:nvSpPr>
        <p:spPr>
          <a:xfrm>
            <a:off x="2900813" y="4804613"/>
            <a:ext cx="3342300" cy="19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</a:pPr>
            <a:r>
              <a:rPr lang="en" sz="80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@ 2021 Percona | Confidential</a:t>
            </a:r>
            <a:endParaRPr sz="80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twitter.com/sergeypronin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cncf.io/wp-content/uploads/2020/11/CNCF_Survey_Report_2020.pdf" TargetMode="External"/><Relationship Id="rId4" Type="http://schemas.openxmlformats.org/officeDocument/2006/relationships/hyperlink" Target="https://dok.community/wp-content/uploads/2021/10/DoK_Report_2021.pdf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8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/>
          <p:nvPr>
            <p:ph type="ctrTitle"/>
          </p:nvPr>
        </p:nvSpPr>
        <p:spPr>
          <a:xfrm>
            <a:off x="802386" y="973836"/>
            <a:ext cx="5486400" cy="24414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Disaster Recovery for PostgreSQL on Kubernetes</a:t>
            </a:r>
            <a:endParaRPr/>
          </a:p>
        </p:txBody>
      </p:sp>
      <p:sp>
        <p:nvSpPr>
          <p:cNvPr id="73" name="Google Shape;73;p12"/>
          <p:cNvSpPr txBox="1"/>
          <p:nvPr>
            <p:ph idx="1" type="subTitle"/>
          </p:nvPr>
        </p:nvSpPr>
        <p:spPr>
          <a:xfrm>
            <a:off x="825011" y="3415284"/>
            <a:ext cx="5486400" cy="685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/>
              <a:t>Sergey Pronin, Percona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818776" y="569215"/>
            <a:ext cx="7569600" cy="6471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Disaster Recovery - backups</a:t>
            </a:r>
            <a:endParaRPr/>
          </a:p>
        </p:txBody>
      </p:sp>
      <p:pic>
        <p:nvPicPr>
          <p:cNvPr id="133" name="Google Shape;133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18775" y="1555500"/>
            <a:ext cx="5347224" cy="2903425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21"/>
          <p:cNvSpPr txBox="1"/>
          <p:nvPr>
            <p:ph idx="1" type="body"/>
          </p:nvPr>
        </p:nvSpPr>
        <p:spPr>
          <a:xfrm>
            <a:off x="6823850" y="2017050"/>
            <a:ext cx="1479300" cy="887400"/>
          </a:xfrm>
          <a:prstGeom prst="rect">
            <a:avLst/>
          </a:prstGeom>
          <a:solidFill>
            <a:srgbClr val="38761D"/>
          </a:solidFill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Pros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">
                <a:solidFill>
                  <a:schemeClr val="lt1"/>
                </a:solidFill>
              </a:rPr>
              <a:t>simple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6823850" y="3069950"/>
            <a:ext cx="1479300" cy="13890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Cons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">
                <a:solidFill>
                  <a:schemeClr val="lt1"/>
                </a:solidFill>
              </a:rPr>
              <a:t>long recovery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">
                <a:solidFill>
                  <a:schemeClr val="lt1"/>
                </a:solidFill>
              </a:rPr>
              <a:t>RTO/SLA breach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818776" y="569215"/>
            <a:ext cx="7569600" cy="6471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Disaster Recovery - replication</a:t>
            </a:r>
            <a:endParaRPr/>
          </a:p>
        </p:txBody>
      </p:sp>
      <p:sp>
        <p:nvSpPr>
          <p:cNvPr id="141" name="Google Shape;141;p22"/>
          <p:cNvSpPr txBox="1"/>
          <p:nvPr>
            <p:ph idx="1" type="body"/>
          </p:nvPr>
        </p:nvSpPr>
        <p:spPr>
          <a:xfrm>
            <a:off x="818775" y="2285988"/>
            <a:ext cx="2192400" cy="5358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Federation</a:t>
            </a:r>
            <a:endParaRPr/>
          </a:p>
        </p:txBody>
      </p:sp>
      <p:pic>
        <p:nvPicPr>
          <p:cNvPr id="142" name="Google Shape;142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03721" y="1497925"/>
            <a:ext cx="5959279" cy="2883576"/>
          </a:xfrm>
          <a:prstGeom prst="rect">
            <a:avLst/>
          </a:prstGeom>
          <a:noFill/>
          <a:ln>
            <a:noFill/>
          </a:ln>
        </p:spPr>
      </p:pic>
      <p:sp>
        <p:nvSpPr>
          <p:cNvPr id="143" name="Google Shape;143;p22"/>
          <p:cNvSpPr txBox="1"/>
          <p:nvPr>
            <p:ph idx="1" type="body"/>
          </p:nvPr>
        </p:nvSpPr>
        <p:spPr>
          <a:xfrm>
            <a:off x="818775" y="2593838"/>
            <a:ext cx="2192400" cy="5358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Two Operators</a:t>
            </a:r>
            <a:endParaRPr/>
          </a:p>
        </p:txBody>
      </p:sp>
      <p:sp>
        <p:nvSpPr>
          <p:cNvPr id="144" name="Google Shape;144;p22"/>
          <p:cNvSpPr txBox="1"/>
          <p:nvPr>
            <p:ph idx="1" type="body"/>
          </p:nvPr>
        </p:nvSpPr>
        <p:spPr>
          <a:xfrm>
            <a:off x="818775" y="2904738"/>
            <a:ext cx="2192400" cy="5358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Edge nodes</a:t>
            </a:r>
            <a:endParaRPr/>
          </a:p>
        </p:txBody>
      </p:sp>
      <p:pic>
        <p:nvPicPr>
          <p:cNvPr id="145" name="Google Shape;145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803725" y="1497937"/>
            <a:ext cx="5959274" cy="28835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833850" y="1497924"/>
            <a:ext cx="5899025" cy="288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22"/>
          <p:cNvSpPr txBox="1"/>
          <p:nvPr>
            <p:ph idx="1" type="body"/>
          </p:nvPr>
        </p:nvSpPr>
        <p:spPr>
          <a:xfrm>
            <a:off x="5171000" y="511900"/>
            <a:ext cx="1782000" cy="1063800"/>
          </a:xfrm>
          <a:prstGeom prst="rect">
            <a:avLst/>
          </a:prstGeom>
          <a:solidFill>
            <a:srgbClr val="38761D"/>
          </a:solidFill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Pros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">
                <a:solidFill>
                  <a:schemeClr val="lt1"/>
                </a:solidFill>
              </a:rPr>
              <a:t>looks simple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">
                <a:solidFill>
                  <a:schemeClr val="lt1"/>
                </a:solidFill>
              </a:rPr>
              <a:t>MCS is coming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8" name="Google Shape;148;p22"/>
          <p:cNvSpPr txBox="1"/>
          <p:nvPr>
            <p:ph idx="1" type="body"/>
          </p:nvPr>
        </p:nvSpPr>
        <p:spPr>
          <a:xfrm>
            <a:off x="7034575" y="511900"/>
            <a:ext cx="1698300" cy="10638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Cons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">
                <a:solidFill>
                  <a:schemeClr val="lt1"/>
                </a:solidFill>
              </a:rPr>
              <a:t>Kubefed is dead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49" name="Google Shape;149;p22"/>
          <p:cNvSpPr txBox="1"/>
          <p:nvPr>
            <p:ph idx="1" type="body"/>
          </p:nvPr>
        </p:nvSpPr>
        <p:spPr>
          <a:xfrm>
            <a:off x="5171000" y="511900"/>
            <a:ext cx="1782000" cy="1063800"/>
          </a:xfrm>
          <a:prstGeom prst="rect">
            <a:avLst/>
          </a:prstGeom>
          <a:solidFill>
            <a:srgbClr val="38761D"/>
          </a:solidFill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Pros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">
                <a:solidFill>
                  <a:schemeClr val="lt1"/>
                </a:solidFill>
              </a:rPr>
              <a:t>native PG way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0" name="Google Shape;150;p22"/>
          <p:cNvSpPr txBox="1"/>
          <p:nvPr>
            <p:ph idx="1" type="body"/>
          </p:nvPr>
        </p:nvSpPr>
        <p:spPr>
          <a:xfrm>
            <a:off x="7034575" y="511900"/>
            <a:ext cx="1698300" cy="10638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Cons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">
                <a:solidFill>
                  <a:schemeClr val="lt1"/>
                </a:solidFill>
              </a:rPr>
              <a:t>Lots of logic in Operator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1" name="Google Shape;151;p22"/>
          <p:cNvSpPr txBox="1"/>
          <p:nvPr>
            <p:ph idx="1" type="body"/>
          </p:nvPr>
        </p:nvSpPr>
        <p:spPr>
          <a:xfrm>
            <a:off x="5171000" y="511900"/>
            <a:ext cx="1782000" cy="1063800"/>
          </a:xfrm>
          <a:prstGeom prst="rect">
            <a:avLst/>
          </a:prstGeom>
          <a:solidFill>
            <a:srgbClr val="38761D"/>
          </a:solidFill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Pros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">
                <a:solidFill>
                  <a:schemeClr val="lt1"/>
                </a:solidFill>
              </a:rPr>
              <a:t>k8s takes care of everything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52" name="Google Shape;152;p22"/>
          <p:cNvSpPr txBox="1"/>
          <p:nvPr>
            <p:ph idx="1" type="body"/>
          </p:nvPr>
        </p:nvSpPr>
        <p:spPr>
          <a:xfrm>
            <a:off x="7034575" y="511900"/>
            <a:ext cx="1698300" cy="10638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90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Cons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Char char="-"/>
            </a:pPr>
            <a:r>
              <a:rPr lang="en">
                <a:solidFill>
                  <a:schemeClr val="lt1"/>
                </a:solidFill>
              </a:rPr>
              <a:t>Single Points of Failure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3"/>
          <p:cNvSpPr txBox="1"/>
          <p:nvPr>
            <p:ph type="title"/>
          </p:nvPr>
        </p:nvSpPr>
        <p:spPr>
          <a:xfrm>
            <a:off x="818776" y="569215"/>
            <a:ext cx="7569600" cy="6471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Disaster Recovery - pgBackrest</a:t>
            </a:r>
            <a:endParaRPr/>
          </a:p>
        </p:txBody>
      </p:sp>
      <p:pic>
        <p:nvPicPr>
          <p:cNvPr id="158" name="Google Shape;158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3175" y="1216324"/>
            <a:ext cx="7754976" cy="3247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4"/>
          <p:cNvSpPr txBox="1"/>
          <p:nvPr>
            <p:ph type="title"/>
          </p:nvPr>
        </p:nvSpPr>
        <p:spPr>
          <a:xfrm>
            <a:off x="142267" y="632158"/>
            <a:ext cx="1658100" cy="25881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Q&amp;A</a:t>
            </a:r>
            <a:endParaRPr/>
          </a:p>
        </p:txBody>
      </p:sp>
      <p:sp>
        <p:nvSpPr>
          <p:cNvPr id="165" name="Google Shape;165;p24"/>
          <p:cNvSpPr txBox="1"/>
          <p:nvPr>
            <p:ph idx="12" type="sldNum"/>
          </p:nvPr>
        </p:nvSpPr>
        <p:spPr>
          <a:xfrm>
            <a:off x="147637" y="3575447"/>
            <a:ext cx="861000" cy="2055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66" name="Google Shape;166;p24"/>
          <p:cNvSpPr txBox="1"/>
          <p:nvPr/>
        </p:nvSpPr>
        <p:spPr>
          <a:xfrm>
            <a:off x="2997563" y="1139944"/>
            <a:ext cx="4945200" cy="8700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rgbClr val="FFAB40"/>
                </a:solidFill>
              </a:rPr>
              <a:t>Thanks!</a:t>
            </a:r>
            <a:endParaRPr sz="4500">
              <a:solidFill>
                <a:srgbClr val="FFAB40"/>
              </a:solidFill>
            </a:endParaRPr>
          </a:p>
        </p:txBody>
      </p:sp>
      <p:sp>
        <p:nvSpPr>
          <p:cNvPr id="167" name="Google Shape;167;p24"/>
          <p:cNvSpPr/>
          <p:nvPr/>
        </p:nvSpPr>
        <p:spPr>
          <a:xfrm>
            <a:off x="5244143" y="981810"/>
            <a:ext cx="801048" cy="728638"/>
          </a:xfrm>
          <a:custGeom>
            <a:rect b="b" l="l" r="r" t="t"/>
            <a:pathLst>
              <a:path extrusionOk="0" h="14752" w="16218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rgbClr val="78909C"/>
          </a:solidFill>
          <a:ln>
            <a:noFill/>
          </a:ln>
        </p:spPr>
        <p:txBody>
          <a:bodyPr anchorCtr="0" anchor="ctr" bIns="68575" lIns="68575" spcFirstLastPara="1" rIns="68575" wrap="square" tIns="685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4"/>
          <p:cNvSpPr txBox="1"/>
          <p:nvPr/>
        </p:nvSpPr>
        <p:spPr>
          <a:xfrm>
            <a:off x="2997563" y="2141565"/>
            <a:ext cx="4945200" cy="1412400"/>
          </a:xfrm>
          <a:prstGeom prst="rect">
            <a:avLst/>
          </a:prstGeom>
          <a:noFill/>
          <a:ln>
            <a:noFill/>
          </a:ln>
        </p:spPr>
        <p:txBody>
          <a:bodyPr anchorCtr="0" anchor="t" bIns="68575" lIns="68575" spcFirstLastPara="1" rIns="68575" wrap="square" tIns="6857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700">
                <a:solidFill>
                  <a:srgbClr val="595959"/>
                </a:solidFill>
                <a:latin typeface="Lato"/>
                <a:ea typeface="Lato"/>
                <a:cs typeface="Lato"/>
                <a:sym typeface="Lato"/>
              </a:rPr>
              <a:t>Any questions?</a:t>
            </a:r>
            <a:endParaRPr b="1" sz="2700">
              <a:solidFill>
                <a:srgbClr val="595959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None/>
            </a:pPr>
            <a:r>
              <a:rPr lang="en" sz="1400">
                <a:solidFill>
                  <a:srgbClr val="595959"/>
                </a:solidFill>
              </a:rPr>
              <a:t>You can find me at:</a:t>
            </a:r>
            <a:endParaRPr sz="1400">
              <a:solidFill>
                <a:srgbClr val="595959"/>
              </a:solidFill>
            </a:endParaRPr>
          </a:p>
          <a:p>
            <a:pPr indent="-254000" lvl="0" marL="342900" rtl="0" algn="l">
              <a:lnSpc>
                <a:spcPct val="115000"/>
              </a:lnSpc>
              <a:spcBef>
                <a:spcPts val="900"/>
              </a:spcBef>
              <a:spcAft>
                <a:spcPts val="0"/>
              </a:spcAft>
              <a:buClr>
                <a:srgbClr val="595959"/>
              </a:buClr>
              <a:buSzPts val="1400"/>
              <a:buChar char="●"/>
            </a:pPr>
            <a:r>
              <a:rPr lang="en" sz="1400">
                <a:solidFill>
                  <a:srgbClr val="595959"/>
                </a:solidFill>
              </a:rPr>
              <a:t>Twitter: </a:t>
            </a:r>
            <a:r>
              <a:rPr lang="en" sz="1400" u="sng">
                <a:solidFill>
                  <a:schemeClr val="hlink"/>
                </a:solidFill>
                <a:hlinkClick r:id="rId3"/>
              </a:rPr>
              <a:t>@sergeypronin</a:t>
            </a:r>
            <a:r>
              <a:rPr lang="en" sz="1400">
                <a:solidFill>
                  <a:srgbClr val="595959"/>
                </a:solidFill>
              </a:rPr>
              <a:t> </a:t>
            </a:r>
            <a:endParaRPr sz="1400">
              <a:solidFill>
                <a:srgbClr val="595959"/>
              </a:solidFill>
            </a:endParaRPr>
          </a:p>
          <a:p>
            <a:pPr indent="-254000" lvl="0" marL="3429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Char char="●"/>
            </a:pPr>
            <a:r>
              <a:rPr lang="en" sz="1400">
                <a:solidFill>
                  <a:srgbClr val="595959"/>
                </a:solidFill>
              </a:rPr>
              <a:t>sergey.pronin@percona.com</a:t>
            </a:r>
            <a:endParaRPr sz="14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"/>
          <p:cNvSpPr txBox="1"/>
          <p:nvPr>
            <p:ph type="title"/>
          </p:nvPr>
        </p:nvSpPr>
        <p:spPr>
          <a:xfrm>
            <a:off x="189689" y="842878"/>
            <a:ext cx="2210700" cy="3450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Intro</a:t>
            </a:r>
            <a:endParaRPr/>
          </a:p>
        </p:txBody>
      </p:sp>
      <p:sp>
        <p:nvSpPr>
          <p:cNvPr id="79" name="Google Shape;79;p13"/>
          <p:cNvSpPr txBox="1"/>
          <p:nvPr>
            <p:ph idx="1" type="body"/>
          </p:nvPr>
        </p:nvSpPr>
        <p:spPr>
          <a:xfrm>
            <a:off x="2901951" y="648081"/>
            <a:ext cx="5486400" cy="3840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Why Kubernetes?</a:t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Use cases</a:t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PostgreSQL on Kubernetes</a:t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Operators</a:t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High Availability</a:t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Disaster Recovery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4"/>
          <p:cNvSpPr txBox="1"/>
          <p:nvPr>
            <p:ph type="title"/>
          </p:nvPr>
        </p:nvSpPr>
        <p:spPr>
          <a:xfrm>
            <a:off x="189689" y="842878"/>
            <a:ext cx="2210700" cy="3450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Why Kubernetes</a:t>
            </a:r>
            <a:endParaRPr/>
          </a:p>
        </p:txBody>
      </p:sp>
      <p:sp>
        <p:nvSpPr>
          <p:cNvPr id="85" name="Google Shape;85;p14"/>
          <p:cNvSpPr txBox="1"/>
          <p:nvPr>
            <p:ph idx="1" type="body"/>
          </p:nvPr>
        </p:nvSpPr>
        <p:spPr>
          <a:xfrm>
            <a:off x="2901951" y="648081"/>
            <a:ext cx="5486400" cy="3840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Bare-metal -&gt; VMs -&gt; Containers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Orchestration with Kubernetes</a:t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CNCF data (</a:t>
            </a:r>
            <a:r>
              <a:rPr lang="en" u="sng">
                <a:solidFill>
                  <a:schemeClr val="hlink"/>
                </a:solidFill>
                <a:hlinkClick r:id="rId3"/>
              </a:rPr>
              <a:t>2020 survey</a:t>
            </a:r>
            <a:r>
              <a:rPr lang="en"/>
              <a:t>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91% use k8s, 83% in production</a:t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Data on Kubernetes data (</a:t>
            </a:r>
            <a:r>
              <a:rPr lang="en" u="sng">
                <a:solidFill>
                  <a:schemeClr val="hlink"/>
                </a:solidFill>
                <a:hlinkClick r:id="rId4"/>
              </a:rPr>
              <a:t>2021 report</a:t>
            </a:r>
            <a:r>
              <a:rPr lang="en"/>
              <a:t>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70% already run stateful apps on Kubernetes</a:t>
            </a:r>
            <a:endParaRPr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/>
              <a:t>Percona sees demand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Community and customers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5"/>
          <p:cNvSpPr txBox="1"/>
          <p:nvPr>
            <p:ph type="title"/>
          </p:nvPr>
        </p:nvSpPr>
        <p:spPr>
          <a:xfrm>
            <a:off x="189689" y="842878"/>
            <a:ext cx="2210700" cy="34509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 cases</a:t>
            </a:r>
            <a:endParaRPr/>
          </a:p>
        </p:txBody>
      </p:sp>
      <p:sp>
        <p:nvSpPr>
          <p:cNvPr id="91" name="Google Shape;91;p15"/>
          <p:cNvSpPr txBox="1"/>
          <p:nvPr>
            <p:ph idx="1" type="body"/>
          </p:nvPr>
        </p:nvSpPr>
        <p:spPr>
          <a:xfrm>
            <a:off x="2767700" y="1437600"/>
            <a:ext cx="2956200" cy="2268300"/>
          </a:xfrm>
          <a:prstGeom prst="rect">
            <a:avLst/>
          </a:prstGeom>
          <a:solidFill>
            <a:srgbClr val="38761D"/>
          </a:solidFill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en">
                <a:solidFill>
                  <a:schemeClr val="lt1"/>
                </a:solidFill>
              </a:rPr>
              <a:t>Something as a service</a:t>
            </a:r>
            <a:endParaRPr>
              <a:solidFill>
                <a:schemeClr val="lt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</a:pPr>
            <a:r>
              <a:rPr lang="en">
                <a:solidFill>
                  <a:schemeClr val="lt1"/>
                </a:solidFill>
              </a:rPr>
              <a:t>Platforms</a:t>
            </a:r>
            <a:endParaRPr>
              <a:solidFill>
                <a:schemeClr val="lt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</a:pPr>
            <a:r>
              <a:rPr lang="en">
                <a:solidFill>
                  <a:schemeClr val="lt1"/>
                </a:solidFill>
              </a:rPr>
              <a:t>DBaaS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en">
                <a:solidFill>
                  <a:schemeClr val="lt1"/>
                </a:solidFill>
              </a:rPr>
              <a:t>Dev/test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en">
                <a:solidFill>
                  <a:schemeClr val="lt1"/>
                </a:solidFill>
              </a:rPr>
              <a:t>Repeatable deployment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en">
                <a:solidFill>
                  <a:schemeClr val="lt1"/>
                </a:solidFill>
              </a:rPr>
              <a:t>Kubernetes shop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2" name="Google Shape;92;p15"/>
          <p:cNvSpPr txBox="1"/>
          <p:nvPr>
            <p:ph idx="1" type="body"/>
          </p:nvPr>
        </p:nvSpPr>
        <p:spPr>
          <a:xfrm>
            <a:off x="5898150" y="1437600"/>
            <a:ext cx="2956200" cy="2268300"/>
          </a:xfrm>
          <a:prstGeom prst="rect">
            <a:avLst/>
          </a:prstGeom>
          <a:solidFill>
            <a:srgbClr val="CC0000"/>
          </a:solidFill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23850" lvl="0" marL="457200" rtl="0" algn="l"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en">
                <a:solidFill>
                  <a:schemeClr val="lt1"/>
                </a:solidFill>
              </a:rPr>
              <a:t>Huge main frame or monolith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en">
                <a:solidFill>
                  <a:schemeClr val="lt1"/>
                </a:solidFill>
              </a:rPr>
              <a:t>“I heard k8s is good”</a:t>
            </a:r>
            <a:endParaRPr>
              <a:solidFill>
                <a:schemeClr val="lt1"/>
              </a:solidFill>
            </a:endParaRPr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Char char="●"/>
            </a:pPr>
            <a:r>
              <a:rPr lang="en">
                <a:solidFill>
                  <a:schemeClr val="lt1"/>
                </a:solidFill>
              </a:rPr>
              <a:t>One DB, one app </a:t>
            </a:r>
            <a:endParaRPr>
              <a:solidFill>
                <a:schemeClr val="lt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</a:pPr>
            <a:r>
              <a:rPr lang="en">
                <a:solidFill>
                  <a:schemeClr val="lt1"/>
                </a:solidFill>
              </a:rPr>
              <a:t>Startup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93" name="Google Shape;93;p15"/>
          <p:cNvSpPr txBox="1"/>
          <p:nvPr/>
        </p:nvSpPr>
        <p:spPr>
          <a:xfrm>
            <a:off x="3775850" y="1037400"/>
            <a:ext cx="9399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The Good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5"/>
          <p:cNvSpPr txBox="1"/>
          <p:nvPr/>
        </p:nvSpPr>
        <p:spPr>
          <a:xfrm>
            <a:off x="6444625" y="1037400"/>
            <a:ext cx="2155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latin typeface="Calibri"/>
                <a:ea typeface="Calibri"/>
                <a:cs typeface="Calibri"/>
                <a:sym typeface="Calibri"/>
              </a:rPr>
              <a:t>The Bad and the Ugly</a:t>
            </a:r>
            <a:endParaRPr b="1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/>
          <p:nvPr>
            <p:ph type="title"/>
          </p:nvPr>
        </p:nvSpPr>
        <p:spPr>
          <a:xfrm>
            <a:off x="818776" y="569215"/>
            <a:ext cx="7569600" cy="6471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PostgreSQL on Kubernetes</a:t>
            </a:r>
            <a:endParaRPr/>
          </a:p>
        </p:txBody>
      </p:sp>
      <p:sp>
        <p:nvSpPr>
          <p:cNvPr id="100" name="Google Shape;100;p16"/>
          <p:cNvSpPr txBox="1"/>
          <p:nvPr/>
        </p:nvSpPr>
        <p:spPr>
          <a:xfrm>
            <a:off x="1010350" y="2607525"/>
            <a:ext cx="27702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2 main pieces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Kubernetes primitives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Configuration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Day-1 and Day-2 operations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Deploy?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Manage?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1" name="Google Shape;10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94050" y="1216326"/>
            <a:ext cx="5659299" cy="3240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/>
          <p:nvPr>
            <p:ph type="title"/>
          </p:nvPr>
        </p:nvSpPr>
        <p:spPr>
          <a:xfrm>
            <a:off x="818776" y="569215"/>
            <a:ext cx="7569600" cy="6471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Operators</a:t>
            </a:r>
            <a:endParaRPr/>
          </a:p>
        </p:txBody>
      </p:sp>
      <p:pic>
        <p:nvPicPr>
          <p:cNvPr id="107" name="Google Shape;10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3300" y="245177"/>
            <a:ext cx="3515075" cy="4432825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17"/>
          <p:cNvSpPr txBox="1"/>
          <p:nvPr/>
        </p:nvSpPr>
        <p:spPr>
          <a:xfrm>
            <a:off x="1003275" y="1507288"/>
            <a:ext cx="40491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Operator is a Pod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Reconcile loop checks k8s API for Custom Resource (CR)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k8s controllers are aware of CR creation or changes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Operator’s code provisions and manages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k8s primitives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lphaLcPeriod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DB and components configuration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type="title"/>
          </p:nvPr>
        </p:nvSpPr>
        <p:spPr>
          <a:xfrm>
            <a:off x="818776" y="569215"/>
            <a:ext cx="7569600" cy="6471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Give me a service</a:t>
            </a:r>
            <a:endParaRPr/>
          </a:p>
        </p:txBody>
      </p:sp>
      <p:pic>
        <p:nvPicPr>
          <p:cNvPr id="114" name="Google Shape;11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01450" y="1361648"/>
            <a:ext cx="4355999" cy="2965075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8"/>
          <p:cNvSpPr txBox="1"/>
          <p:nvPr/>
        </p:nvSpPr>
        <p:spPr>
          <a:xfrm>
            <a:off x="5257450" y="2077125"/>
            <a:ext cx="34482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End-state: user gets the service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Automated deployment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Day-2 operations are taken care of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backups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scaling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upgrades</a:t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idx="1" type="subTitle"/>
          </p:nvPr>
        </p:nvSpPr>
        <p:spPr>
          <a:xfrm>
            <a:off x="847212" y="973836"/>
            <a:ext cx="7449600" cy="31272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ctr">
              <a:spcBef>
                <a:spcPts val="900"/>
              </a:spcBef>
              <a:spcAft>
                <a:spcPts val="0"/>
              </a:spcAft>
              <a:buNone/>
            </a:pPr>
            <a:r>
              <a:rPr lang="en"/>
              <a:t>High-availability ≠ Disaster Recovery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/>
          <p:nvPr>
            <p:ph type="title"/>
          </p:nvPr>
        </p:nvSpPr>
        <p:spPr>
          <a:xfrm>
            <a:off x="818776" y="569215"/>
            <a:ext cx="7569600" cy="6471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Disaster Recovery</a:t>
            </a:r>
            <a:endParaRPr/>
          </a:p>
        </p:txBody>
      </p:sp>
      <p:pic>
        <p:nvPicPr>
          <p:cNvPr id="126" name="Google Shape;126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3763" y="1216326"/>
            <a:ext cx="6536474" cy="3532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03774" y="1216325"/>
            <a:ext cx="6536462" cy="35323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range">
  <a:themeElements>
    <a:clrScheme name="Percona">
      <a:dk1>
        <a:srgbClr val="000000"/>
      </a:dk1>
      <a:lt1>
        <a:srgbClr val="FFFFFF"/>
      </a:lt1>
      <a:dk2>
        <a:srgbClr val="9B9C9B"/>
      </a:dk2>
      <a:lt2>
        <a:srgbClr val="D5D5D5"/>
      </a:lt2>
      <a:accent1>
        <a:srgbClr val="EF9000"/>
      </a:accent1>
      <a:accent2>
        <a:srgbClr val="BE1818"/>
      </a:accent2>
      <a:accent3>
        <a:srgbClr val="EFC700"/>
      </a:accent3>
      <a:accent4>
        <a:srgbClr val="4E378C"/>
      </a:accent4>
      <a:accent5>
        <a:srgbClr val="7E4191"/>
      </a:accent5>
      <a:accent6>
        <a:srgbClr val="EFD979"/>
      </a:accent6>
      <a:hlink>
        <a:srgbClr val="2998E3"/>
      </a:hlink>
      <a:folHlink>
        <a:srgbClr val="8C8C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